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3" r:id="rId2"/>
    <p:sldId id="661" r:id="rId3"/>
    <p:sldId id="767" r:id="rId4"/>
    <p:sldId id="764" r:id="rId5"/>
    <p:sldId id="751" r:id="rId6"/>
    <p:sldId id="752" r:id="rId7"/>
    <p:sldId id="753" r:id="rId8"/>
    <p:sldId id="754" r:id="rId9"/>
    <p:sldId id="755" r:id="rId10"/>
    <p:sldId id="756" r:id="rId11"/>
    <p:sldId id="757" r:id="rId12"/>
    <p:sldId id="758" r:id="rId13"/>
    <p:sldId id="759" r:id="rId14"/>
    <p:sldId id="760" r:id="rId15"/>
    <p:sldId id="761" r:id="rId16"/>
    <p:sldId id="762" r:id="rId17"/>
    <p:sldId id="766" r:id="rId18"/>
    <p:sldId id="763" r:id="rId19"/>
    <p:sldId id="724" r:id="rId20"/>
    <p:sldId id="725" r:id="rId21"/>
    <p:sldId id="726" r:id="rId22"/>
    <p:sldId id="727" r:id="rId23"/>
    <p:sldId id="738" r:id="rId24"/>
    <p:sldId id="739" r:id="rId25"/>
    <p:sldId id="740" r:id="rId26"/>
    <p:sldId id="741" r:id="rId27"/>
    <p:sldId id="742" r:id="rId28"/>
    <p:sldId id="743" r:id="rId29"/>
    <p:sldId id="744" r:id="rId30"/>
    <p:sldId id="746" r:id="rId31"/>
    <p:sldId id="732" r:id="rId32"/>
    <p:sldId id="747" r:id="rId33"/>
    <p:sldId id="748" r:id="rId34"/>
    <p:sldId id="733" r:id="rId35"/>
    <p:sldId id="749" r:id="rId36"/>
    <p:sldId id="750" r:id="rId37"/>
    <p:sldId id="737" r:id="rId38"/>
    <p:sldId id="74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7B7B7"/>
    <a:srgbClr val="BFBFBF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04"/>
    <p:restoredTop sz="93447" autoAdjust="0"/>
  </p:normalViewPr>
  <p:slideViewPr>
    <p:cSldViewPr snapToGrid="0" snapToObjects="1">
      <p:cViewPr varScale="1">
        <p:scale>
          <a:sx n="120" d="100"/>
          <a:sy n="120" d="100"/>
        </p:scale>
        <p:origin x="208" y="3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1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0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8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5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4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6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3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6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332" y="2492464"/>
            <a:ext cx="6119804" cy="1084431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rgbClr val="0070C0"/>
                </a:solidFill>
              </a:rPr>
            </a:br>
            <a:r>
              <a:rPr lang="en-US" sz="3600" b="1" dirty="0">
                <a:solidFill>
                  <a:srgbClr val="0070C0"/>
                </a:solidFill>
              </a:rPr>
              <a:t>Ecological Niche Modeling Using Maxent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0" r="2162" b="31710"/>
          <a:stretch/>
        </p:blipFill>
        <p:spPr>
          <a:xfrm>
            <a:off x="-168875" y="-12356"/>
            <a:ext cx="12686270" cy="172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7A66F-0758-4B42-9675-78FA9322A7D3}"/>
              </a:ext>
            </a:extLst>
          </p:cNvPr>
          <p:cNvSpPr txBox="1"/>
          <p:nvPr/>
        </p:nvSpPr>
        <p:spPr>
          <a:xfrm>
            <a:off x="3889570" y="3797460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76279-7DC5-2F42-8406-295329E6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40" y="5123955"/>
            <a:ext cx="5177320" cy="1599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E2FA9-962B-18C9-795F-41B565ED3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43E06-C3D5-0A7F-0336-15A541079394}"/>
              </a:ext>
            </a:extLst>
          </p:cNvPr>
          <p:cNvSpPr txBox="1"/>
          <p:nvPr/>
        </p:nvSpPr>
        <p:spPr>
          <a:xfrm>
            <a:off x="353856" y="4926439"/>
            <a:ext cx="646161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 BASIC STATISTICS FOR FIELDS! 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matrix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for “Input layer” and the last column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“Field to calculate statistics on”. Then click on the three dots under “Statistics” and click “Save to File” and choose a name and a path to save your file.</a:t>
            </a:r>
          </a:p>
        </p:txBody>
      </p:sp>
    </p:spTree>
    <p:extLst>
      <p:ext uri="{BB962C8B-B14F-4D97-AF65-F5344CB8AC3E}">
        <p14:creationId xmlns:p14="http://schemas.microsoft.com/office/powerpoint/2010/main" val="79708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3E5603-A9D9-FB3C-15FD-79073106F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15959-5642-5852-BBEC-40AEEAD42303}"/>
              </a:ext>
            </a:extLst>
          </p:cNvPr>
          <p:cNvSpPr txBox="1"/>
          <p:nvPr/>
        </p:nvSpPr>
        <p:spPr>
          <a:xfrm>
            <a:off x="353856" y="4916279"/>
            <a:ext cx="395398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REPROJECT THE LAYERS! 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concave hull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for “Input layer” and set the “Target CRS” as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EPSG:3857 – WGS 84 / Pseudo-Mercator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Then click “Run”.</a:t>
            </a:r>
          </a:p>
        </p:txBody>
      </p:sp>
    </p:spTree>
    <p:extLst>
      <p:ext uri="{BB962C8B-B14F-4D97-AF65-F5344CB8AC3E}">
        <p14:creationId xmlns:p14="http://schemas.microsoft.com/office/powerpoint/2010/main" val="316682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59D6F-FF2A-0311-4515-D2DA6D941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85D70-73DA-C5D7-AE48-6D12282BFF37}"/>
              </a:ext>
            </a:extLst>
          </p:cNvPr>
          <p:cNvSpPr txBox="1"/>
          <p:nvPr/>
        </p:nvSpPr>
        <p:spPr>
          <a:xfrm>
            <a:off x="343695" y="5212104"/>
            <a:ext cx="430273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reprojected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will be displayed. Note it is shaped differently than the reprojected layer considering occurrence data for all species.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970B4-C659-983E-51BC-598C73CDE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49" t="20584" r="23951" b="15446"/>
          <a:stretch/>
        </p:blipFill>
        <p:spPr>
          <a:xfrm>
            <a:off x="8174750" y="807957"/>
            <a:ext cx="3673550" cy="2627937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193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06C95-F39C-757A-0179-9C851947A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39584" cy="5681328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5535F-BC28-AD26-46E5-DD7C0FF9A5DE}"/>
              </a:ext>
            </a:extLst>
          </p:cNvPr>
          <p:cNvSpPr txBox="1"/>
          <p:nvPr/>
        </p:nvSpPr>
        <p:spPr>
          <a:xfrm>
            <a:off x="353856" y="4926439"/>
            <a:ext cx="451278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THE BUFFER! 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reprojected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for “Input layer” and set the “Distance” to the value found for the “Third quartile” (in this case </a:t>
            </a:r>
            <a:r>
              <a:rPr lang="en-US" sz="2000" b="1" i="0" dirty="0">
                <a:solidFill>
                  <a:srgbClr val="595959"/>
                </a:solidFill>
                <a:effectLst/>
              </a:rPr>
              <a:t>371164.2474982045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Then click “Run”.</a:t>
            </a:r>
          </a:p>
        </p:txBody>
      </p:sp>
    </p:spTree>
    <p:extLst>
      <p:ext uri="{BB962C8B-B14F-4D97-AF65-F5344CB8AC3E}">
        <p14:creationId xmlns:p14="http://schemas.microsoft.com/office/powerpoint/2010/main" val="398361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16B40-87E6-D8A5-FDC5-37AC4971A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FF6725-BFD8-EB8F-EB62-BA8F694ECF3D}"/>
              </a:ext>
            </a:extLst>
          </p:cNvPr>
          <p:cNvSpPr txBox="1"/>
          <p:nvPr/>
        </p:nvSpPr>
        <p:spPr>
          <a:xfrm>
            <a:off x="343696" y="5212104"/>
            <a:ext cx="471740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buffered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will be displayed on top of the five previous layers. Again, note it is shaped differently than the buffered layer considering occurrence data for all species.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78D8D8-7BBF-40CF-11D2-3FCB3813A3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1" t="26181" r="30784" b="27180"/>
          <a:stretch/>
        </p:blipFill>
        <p:spPr>
          <a:xfrm>
            <a:off x="8194008" y="807957"/>
            <a:ext cx="3532224" cy="2621043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969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E5956-75C5-1A71-6569-245D83100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2"/>
          <a:stretch/>
        </p:blipFill>
        <p:spPr>
          <a:xfrm>
            <a:off x="685209" y="850781"/>
            <a:ext cx="10821577" cy="5653015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E7DA3-3223-A7A1-3650-678EE151E45D}"/>
              </a:ext>
            </a:extLst>
          </p:cNvPr>
          <p:cNvSpPr txBox="1"/>
          <p:nvPr/>
        </p:nvSpPr>
        <p:spPr>
          <a:xfrm>
            <a:off x="353857" y="4926439"/>
            <a:ext cx="288907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CLIP RASTER! Choose the </a:t>
            </a:r>
            <a:r>
              <a:rPr 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bioclim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for “Input layer” and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buffered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for “Mask layer”. Then click “Run”.</a:t>
            </a:r>
          </a:p>
        </p:txBody>
      </p:sp>
    </p:spTree>
    <p:extLst>
      <p:ext uri="{BB962C8B-B14F-4D97-AF65-F5344CB8AC3E}">
        <p14:creationId xmlns:p14="http://schemas.microsoft.com/office/powerpoint/2010/main" val="234447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9183-5D2F-5E9D-4E82-56AE353C6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685209" y="850781"/>
            <a:ext cx="10821577" cy="5681328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BFE2D-BA6F-C82A-24D5-53C62F33CD00}"/>
              </a:ext>
            </a:extLst>
          </p:cNvPr>
          <p:cNvSpPr txBox="1"/>
          <p:nvPr/>
        </p:nvSpPr>
        <p:spPr>
          <a:xfrm>
            <a:off x="343696" y="5541719"/>
            <a:ext cx="3019264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clipped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will be displayed on top of the six previous layers.</a:t>
            </a:r>
          </a:p>
        </p:txBody>
      </p:sp>
    </p:spTree>
    <p:extLst>
      <p:ext uri="{BB962C8B-B14F-4D97-AF65-F5344CB8AC3E}">
        <p14:creationId xmlns:p14="http://schemas.microsoft.com/office/powerpoint/2010/main" val="418806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Outline of processing layers with QGIS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34296-51D8-73A6-59AF-2BD648B35096}"/>
              </a:ext>
            </a:extLst>
          </p:cNvPr>
          <p:cNvSpPr txBox="1"/>
          <p:nvPr/>
        </p:nvSpPr>
        <p:spPr>
          <a:xfrm>
            <a:off x="781049" y="728776"/>
            <a:ext cx="10904131" cy="557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</a:rPr>
              <a:t>Repeat this process for all the layers you will be using in Maxent. For our illustrative example, these layers would be: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14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15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rgbClr val="4472C4"/>
                </a:solidFill>
              </a:rPr>
              <a:t>Bioclim</a:t>
            </a:r>
            <a:r>
              <a:rPr lang="en-US" sz="2200" b="1" dirty="0">
                <a:solidFill>
                  <a:srgbClr val="4472C4"/>
                </a:solidFill>
              </a:rPr>
              <a:t> 18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4472C4"/>
                </a:solidFill>
              </a:rPr>
              <a:t>ELEVATION</a:t>
            </a:r>
            <a:endParaRPr lang="en-US" sz="3200" b="1" dirty="0">
              <a:solidFill>
                <a:srgbClr val="4472C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024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D7278A9-9B7E-8648-D2E4-8425A1CB6AC6}"/>
              </a:ext>
            </a:extLst>
          </p:cNvPr>
          <p:cNvSpPr txBox="1"/>
          <p:nvPr/>
        </p:nvSpPr>
        <p:spPr>
          <a:xfrm>
            <a:off x="-4" y="0"/>
            <a:ext cx="12192004" cy="707886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000" b="1" dirty="0">
                <a:solidFill>
                  <a:srgbClr val="4472C4"/>
                </a:solidFill>
                <a:latin typeface="+mj-lt"/>
              </a:rPr>
              <a:t>Comparing processes: species-specific vs all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5A214-057B-C050-B98F-FD07A392D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2" t="22170" r="33023" b="11164"/>
          <a:stretch/>
        </p:blipFill>
        <p:spPr>
          <a:xfrm>
            <a:off x="445679" y="2329137"/>
            <a:ext cx="5311347" cy="4206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0921B-76AE-E5DC-74DD-6EC10E1C5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1" t="19037" r="19967" b="10570"/>
          <a:stretch/>
        </p:blipFill>
        <p:spPr>
          <a:xfrm>
            <a:off x="5852719" y="2564025"/>
            <a:ext cx="5997265" cy="4028163"/>
          </a:xfrm>
          <a:prstGeom prst="rect">
            <a:avLst/>
          </a:prstGeom>
          <a:ln w="2540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0E466B-5958-AABC-46A3-3953415A494F}"/>
              </a:ext>
            </a:extLst>
          </p:cNvPr>
          <p:cNvSpPr txBox="1"/>
          <p:nvPr/>
        </p:nvSpPr>
        <p:spPr>
          <a:xfrm>
            <a:off x="781050" y="728776"/>
            <a:ext cx="4652187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4472C4"/>
                </a:solidFill>
              </a:rPr>
              <a:t>Species-specific clipped layer for </a:t>
            </a:r>
            <a:r>
              <a:rPr lang="en-US" sz="2400" b="1" i="1" dirty="0">
                <a:solidFill>
                  <a:srgbClr val="4472C4"/>
                </a:solidFill>
              </a:rPr>
              <a:t>Galax urceolata</a:t>
            </a:r>
            <a:endParaRPr lang="en-US" sz="2400" b="1" i="1" dirty="0">
              <a:solidFill>
                <a:srgbClr val="4472C4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4472C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9CD92-AFA9-44F7-B8FD-5723CAF993D2}"/>
              </a:ext>
            </a:extLst>
          </p:cNvPr>
          <p:cNvSpPr txBox="1"/>
          <p:nvPr/>
        </p:nvSpPr>
        <p:spPr>
          <a:xfrm>
            <a:off x="6927772" y="728776"/>
            <a:ext cx="4652187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4472C4"/>
                </a:solidFill>
              </a:rPr>
              <a:t>Clipped layer considering occurrence points of all species – in Maxent this will be called “Projected layer”</a:t>
            </a:r>
            <a:endParaRPr lang="en-US" sz="2400" b="1" i="1" dirty="0">
              <a:solidFill>
                <a:srgbClr val="4472C4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33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Open Maxent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9C29-6ACB-B92B-31DC-3FE9D59E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72" y="832531"/>
            <a:ext cx="10165028" cy="57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3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Outline of processing layers with QGIS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34296-51D8-73A6-59AF-2BD648B35096}"/>
              </a:ext>
            </a:extLst>
          </p:cNvPr>
          <p:cNvSpPr txBox="1"/>
          <p:nvPr/>
        </p:nvSpPr>
        <p:spPr>
          <a:xfrm>
            <a:off x="781050" y="728776"/>
            <a:ext cx="10179050" cy="586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</a:rPr>
              <a:t>1 – Create species-specific 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Load occurrence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Create Alpha Hull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Calculate Distance Matrix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Calculate Basic Statistics for Buffer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Reproject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Create Buffer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472C4"/>
                </a:solidFill>
              </a:rPr>
              <a:t>Create clipped mask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2 – Comparing processes: species-specific vs all species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3 – Open Maxent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4 – Load occurrence data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5 – Load species-specific training layers</a:t>
            </a:r>
          </a:p>
        </p:txBody>
      </p:sp>
    </p:spTree>
    <p:extLst>
      <p:ext uri="{BB962C8B-B14F-4D97-AF65-F5344CB8AC3E}">
        <p14:creationId xmlns:p14="http://schemas.microsoft.com/office/powerpoint/2010/main" val="162044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Open Maxent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91D9F-AAC3-FAB8-0B4A-6F639905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82" y="832531"/>
            <a:ext cx="10165028" cy="57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Open Maxent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6A23E3-122E-5507-05EB-40156935D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707383" y="866914"/>
            <a:ext cx="10777227" cy="5649063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2771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03989-2BFE-E4BC-7A1E-4C808060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690876" y="874411"/>
            <a:ext cx="10800084" cy="5643044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Load occurrence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0A4E1-2709-0001-D87C-A4F90E6E981F}"/>
              </a:ext>
            </a:extLst>
          </p:cNvPr>
          <p:cNvSpPr txBox="1"/>
          <p:nvPr/>
        </p:nvSpPr>
        <p:spPr>
          <a:xfrm>
            <a:off x="6733953" y="2314247"/>
            <a:ext cx="2647969" cy="369332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Only one species at a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A8EE66-D6AD-EABE-594B-010D1994FBB5}"/>
              </a:ext>
            </a:extLst>
          </p:cNvPr>
          <p:cNvCxnSpPr>
            <a:cxnSpLocks/>
          </p:cNvCxnSpPr>
          <p:nvPr/>
        </p:nvCxnSpPr>
        <p:spPr>
          <a:xfrm flipH="1" flipV="1">
            <a:off x="4497572" y="2124078"/>
            <a:ext cx="2236381" cy="374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8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Load occurrence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646BB1-1A48-9BFB-8700-C76325A19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695959" y="860925"/>
            <a:ext cx="10800078" cy="5661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90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Load species-specific training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DE091-AA10-8A75-A76A-1124F0014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695959" y="869725"/>
            <a:ext cx="10800078" cy="5670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3DC2D0-0407-9B7A-D9DE-25EBF19593B0}"/>
              </a:ext>
            </a:extLst>
          </p:cNvPr>
          <p:cNvSpPr txBox="1"/>
          <p:nvPr/>
        </p:nvSpPr>
        <p:spPr>
          <a:xfrm>
            <a:off x="1440951" y="1677932"/>
            <a:ext cx="3894464" cy="369332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species-specific training layers</a:t>
            </a:r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3C7B60-9140-8670-52E3-B2F1EF0DC44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388183" y="2047264"/>
            <a:ext cx="2130115" cy="217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34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Load species-specific training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71F952-D28F-B11D-48E7-C24CC0D2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695959" y="860925"/>
            <a:ext cx="10800078" cy="5670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695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Select output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06F81A-C2D4-F43C-0DE9-F3512D231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695959" y="860925"/>
            <a:ext cx="10800078" cy="5661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B61DC-CDEA-F0ED-6284-B3F743641075}"/>
              </a:ext>
            </a:extLst>
          </p:cNvPr>
          <p:cNvSpPr txBox="1"/>
          <p:nvPr/>
        </p:nvSpPr>
        <p:spPr>
          <a:xfrm>
            <a:off x="9177602" y="4256903"/>
            <a:ext cx="2343014" cy="369332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output directory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A09F39-5D3D-9E63-D466-BAE188342E3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952614" y="4626235"/>
            <a:ext cx="1396495" cy="955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4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Select output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0801A-200E-BF92-A5C8-B925BDC1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776177" y="860925"/>
            <a:ext cx="10719860" cy="5627927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6745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Select projection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4F62BF-C5E5-D476-E7FA-F95DDE51E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695959" y="860925"/>
            <a:ext cx="10800078" cy="5670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111E6-D3A2-DCE5-FA44-7805C09F25C3}"/>
              </a:ext>
            </a:extLst>
          </p:cNvPr>
          <p:cNvSpPr txBox="1"/>
          <p:nvPr/>
        </p:nvSpPr>
        <p:spPr>
          <a:xfrm>
            <a:off x="8754193" y="4155414"/>
            <a:ext cx="2366345" cy="369332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projection layers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9CA3F6-950F-5A3A-0085-960E3B26055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814930" y="4524746"/>
            <a:ext cx="2122436" cy="1412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8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output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6672EE-CC3A-D405-C1AA-2FA63BF39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695959" y="860925"/>
            <a:ext cx="10800078" cy="5670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1E9D6-22FF-5AA7-D398-6BAA92587909}"/>
              </a:ext>
            </a:extLst>
          </p:cNvPr>
          <p:cNvSpPr txBox="1"/>
          <p:nvPr/>
        </p:nvSpPr>
        <p:spPr>
          <a:xfrm>
            <a:off x="9511234" y="3725562"/>
            <a:ext cx="1453283" cy="369332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Select logistic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FDBD0-A1BB-BA82-F578-5CF2BAD69DB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237876" y="4094894"/>
            <a:ext cx="389949" cy="848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6F2BE9E-7D2A-6606-651B-A92EC1411E11}"/>
              </a:ext>
            </a:extLst>
          </p:cNvPr>
          <p:cNvSpPr/>
          <p:nvPr/>
        </p:nvSpPr>
        <p:spPr>
          <a:xfrm>
            <a:off x="9679593" y="5172309"/>
            <a:ext cx="1816444" cy="593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D40415E9-C03D-E8F7-D984-CD6A2D2A7B64}"/>
              </a:ext>
            </a:extLst>
          </p:cNvPr>
          <p:cNvSpPr/>
          <p:nvPr/>
        </p:nvSpPr>
        <p:spPr>
          <a:xfrm>
            <a:off x="695959" y="5879685"/>
            <a:ext cx="1249799" cy="2347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F56F6-38EB-3AEC-4280-5E37B0D4658D}"/>
              </a:ext>
            </a:extLst>
          </p:cNvPr>
          <p:cNvSpPr txBox="1"/>
          <p:nvPr/>
        </p:nvSpPr>
        <p:spPr>
          <a:xfrm>
            <a:off x="6394931" y="3318573"/>
            <a:ext cx="2891481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Logistic calculates the conditional probability of occurrence. The probability will be between 0 - 1. </a:t>
            </a:r>
          </a:p>
        </p:txBody>
      </p:sp>
    </p:spTree>
    <p:extLst>
      <p:ext uri="{BB962C8B-B14F-4D97-AF65-F5344CB8AC3E}">
        <p14:creationId xmlns:p14="http://schemas.microsoft.com/office/powerpoint/2010/main" val="234867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Outline of processing layers with QGIS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234296-51D8-73A6-59AF-2BD648B35096}"/>
              </a:ext>
            </a:extLst>
          </p:cNvPr>
          <p:cNvSpPr txBox="1"/>
          <p:nvPr/>
        </p:nvSpPr>
        <p:spPr>
          <a:xfrm>
            <a:off x="781050" y="728776"/>
            <a:ext cx="10179050" cy="5186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6 – Select output directory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7 – Verify output formats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8 – Verify settings: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9 – Verify settings – Basic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10 – Verify settings – Advanced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11 – Verify settings – Experimental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472C4"/>
                </a:solidFill>
                <a:latin typeface="+mj-lt"/>
              </a:rPr>
              <a:t>12 – Run Maxent</a:t>
            </a:r>
            <a:endParaRPr lang="en-US" sz="32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0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6672EE-CC3A-D405-C1AA-2FA63BF39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695959" y="860925"/>
            <a:ext cx="10800078" cy="5670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D40415E9-C03D-E8F7-D984-CD6A2D2A7B64}"/>
              </a:ext>
            </a:extLst>
          </p:cNvPr>
          <p:cNvSpPr/>
          <p:nvPr/>
        </p:nvSpPr>
        <p:spPr>
          <a:xfrm>
            <a:off x="4344460" y="6061299"/>
            <a:ext cx="3523633" cy="4165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Basic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D974A-26FF-2719-197E-026EBD3B8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695959" y="860925"/>
            <a:ext cx="10800078" cy="5661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C4D828-FC60-1E84-2A34-C90F3353E998}"/>
              </a:ext>
            </a:extLst>
          </p:cNvPr>
          <p:cNvSpPr/>
          <p:nvPr/>
        </p:nvSpPr>
        <p:spPr>
          <a:xfrm>
            <a:off x="5954136" y="860461"/>
            <a:ext cx="4572000" cy="1754326"/>
          </a:xfrm>
          <a:prstGeom prst="rect">
            <a:avLst/>
          </a:prstGeom>
          <a:solidFill>
            <a:srgbClr val="CDE8BB"/>
          </a:solidFill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Subsample</a:t>
            </a:r>
            <a:r>
              <a:rPr lang="en-US" dirty="0">
                <a:solidFill>
                  <a:srgbClr val="FF0000"/>
                </a:solidFill>
              </a:rPr>
              <a:t>: in which the presence points are repeatedly split into random training and testing subsets</a:t>
            </a:r>
          </a:p>
          <a:p>
            <a:r>
              <a:rPr lang="en-US" b="1" dirty="0"/>
              <a:t>Bootstrapping</a:t>
            </a:r>
            <a:r>
              <a:rPr lang="en-US" dirty="0"/>
              <a:t>: where the training data are selected by sampling with replacement from the presence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B9D61F-3DB3-A9F2-7030-2834EC6D5AE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354570" y="2614787"/>
            <a:ext cx="885566" cy="1930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364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Basic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D974A-26FF-2719-197E-026EBD3B8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695959" y="860925"/>
            <a:ext cx="10800078" cy="5661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E2315517-9086-8FB1-2FEC-D2D532B580B5}"/>
              </a:ext>
            </a:extLst>
          </p:cNvPr>
          <p:cNvSpPr/>
          <p:nvPr/>
        </p:nvSpPr>
        <p:spPr>
          <a:xfrm>
            <a:off x="7295768" y="3970294"/>
            <a:ext cx="4226012" cy="143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92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Basic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D974A-26FF-2719-197E-026EBD3B8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5"/>
          <a:stretch/>
        </p:blipFill>
        <p:spPr>
          <a:xfrm>
            <a:off x="695959" y="860925"/>
            <a:ext cx="10800078" cy="5661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08EB5A76-A46E-CBCD-E25B-E59DCBC71729}"/>
              </a:ext>
            </a:extLst>
          </p:cNvPr>
          <p:cNvSpPr/>
          <p:nvPr/>
        </p:nvSpPr>
        <p:spPr>
          <a:xfrm>
            <a:off x="695959" y="2298699"/>
            <a:ext cx="2072641" cy="18161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836E52-04B9-53D5-0D9E-CEF1804DA90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60700" y="2265715"/>
            <a:ext cx="1982093" cy="1163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598C053-098F-E73E-B72D-F4B96899B651}"/>
              </a:ext>
            </a:extLst>
          </p:cNvPr>
          <p:cNvSpPr/>
          <p:nvPr/>
        </p:nvSpPr>
        <p:spPr>
          <a:xfrm>
            <a:off x="5042793" y="1942549"/>
            <a:ext cx="4572000" cy="646331"/>
          </a:xfrm>
          <a:prstGeom prst="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MESS = Multivariate Environmental Surface Similarity (MESS) </a:t>
            </a:r>
          </a:p>
        </p:txBody>
      </p:sp>
    </p:spTree>
    <p:extLst>
      <p:ext uri="{BB962C8B-B14F-4D97-AF65-F5344CB8AC3E}">
        <p14:creationId xmlns:p14="http://schemas.microsoft.com/office/powerpoint/2010/main" val="170532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Advanced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77C1-D2D2-1570-DD4A-589C60C3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695959" y="860925"/>
            <a:ext cx="10800078" cy="5652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59141693-172C-60CF-E061-AD75AC15CBB1}"/>
              </a:ext>
            </a:extLst>
          </p:cNvPr>
          <p:cNvSpPr/>
          <p:nvPr/>
        </p:nvSpPr>
        <p:spPr>
          <a:xfrm>
            <a:off x="572529" y="2224801"/>
            <a:ext cx="2869171" cy="18940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9C3C5-0569-E319-D0ED-88F1937008C7}"/>
              </a:ext>
            </a:extLst>
          </p:cNvPr>
          <p:cNvSpPr/>
          <p:nvPr/>
        </p:nvSpPr>
        <p:spPr>
          <a:xfrm>
            <a:off x="6252863" y="1552399"/>
            <a:ext cx="4572000" cy="1754326"/>
          </a:xfrm>
          <a:prstGeom prst="rect">
            <a:avLst/>
          </a:prstGeom>
          <a:solidFill>
            <a:srgbClr val="CDE8BB"/>
          </a:solidFill>
        </p:spPr>
        <p:txBody>
          <a:bodyPr wrap="square">
            <a:spAutoFit/>
          </a:bodyPr>
          <a:lstStyle/>
          <a:p>
            <a:r>
              <a:rPr lang="en-US" b="1" dirty="0"/>
              <a:t>Clamping</a:t>
            </a:r>
            <a:r>
              <a:rPr lang="en-US" dirty="0"/>
              <a:t> treats variables outside the training range as if they were at the limit of the training range. </a:t>
            </a:r>
          </a:p>
          <a:p>
            <a:r>
              <a:rPr lang="en-US" b="1" dirty="0"/>
              <a:t>Clamp grid </a:t>
            </a:r>
            <a:r>
              <a:rPr lang="en-US" dirty="0"/>
              <a:t>depicted is the absolute difference between predictions with and without clamping.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95F8D-FBC7-E0B0-E005-D5F60B3E177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69150" y="2429562"/>
            <a:ext cx="2583713" cy="799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327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Advanced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77C1-D2D2-1570-DD4A-589C60C3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695959" y="860925"/>
            <a:ext cx="10800078" cy="5652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F0A6102A-340B-FC5B-FE9B-A6D0F9EE9186}"/>
              </a:ext>
            </a:extLst>
          </p:cNvPr>
          <p:cNvSpPr/>
          <p:nvPr/>
        </p:nvSpPr>
        <p:spPr>
          <a:xfrm>
            <a:off x="658135" y="2159000"/>
            <a:ext cx="2847065" cy="19661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5CF49ED-EAD2-BCF5-8A64-3F6CA38ED191}"/>
              </a:ext>
            </a:extLst>
          </p:cNvPr>
          <p:cNvSpPr/>
          <p:nvPr/>
        </p:nvSpPr>
        <p:spPr>
          <a:xfrm>
            <a:off x="6494643" y="1483732"/>
            <a:ext cx="3107724" cy="945663"/>
          </a:xfrm>
          <a:prstGeom prst="round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Extrapolate</a:t>
            </a:r>
            <a:r>
              <a:rPr lang="en-US" dirty="0">
                <a:solidFill>
                  <a:sysClr val="windowText" lastClr="000000"/>
                </a:solidFill>
              </a:rPr>
              <a:t> = extent to estimate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655226-F5F4-4911-D1DD-01A089EF443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759200" y="1956564"/>
            <a:ext cx="2735443" cy="1095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423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Advanced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77C1-D2D2-1570-DD4A-589C60C3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695959" y="860925"/>
            <a:ext cx="10800078" cy="5652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EA7060D3-26FC-B716-9C9A-4927585CD31C}"/>
              </a:ext>
            </a:extLst>
          </p:cNvPr>
          <p:cNvSpPr/>
          <p:nvPr/>
        </p:nvSpPr>
        <p:spPr>
          <a:xfrm>
            <a:off x="695956" y="4013986"/>
            <a:ext cx="10800078" cy="2785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A8D13844-4423-693D-451F-DD2F8E63204F}"/>
              </a:ext>
            </a:extLst>
          </p:cNvPr>
          <p:cNvSpPr/>
          <p:nvPr/>
        </p:nvSpPr>
        <p:spPr>
          <a:xfrm>
            <a:off x="7560276" y="1804087"/>
            <a:ext cx="3107724" cy="1737237"/>
          </a:xfrm>
          <a:prstGeom prst="roundRect">
            <a:avLst/>
          </a:prstGeom>
          <a:solidFill>
            <a:srgbClr val="CDE8BB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Iterations </a:t>
            </a:r>
            <a:r>
              <a:rPr lang="en-US" dirty="0">
                <a:solidFill>
                  <a:sysClr val="windowText" lastClr="000000"/>
                </a:solidFill>
              </a:rPr>
              <a:t>= allows the model to have adequate time for convergence (coming together)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4F7F2C-D346-E163-0F56-E9BCFEE415D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981200" y="2672706"/>
            <a:ext cx="5579076" cy="1240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0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Verify settings – Experimental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6756B-2B6B-5B76-17F8-8CE9D740E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695959" y="860925"/>
            <a:ext cx="10800078" cy="5652041"/>
          </a:xfrm>
          <a:prstGeom prst="rect">
            <a:avLst/>
          </a:prstGeom>
        </p:spPr>
      </p:pic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87065810-B697-6052-AC4C-3BBD135776A7}"/>
              </a:ext>
            </a:extLst>
          </p:cNvPr>
          <p:cNvSpPr/>
          <p:nvPr/>
        </p:nvSpPr>
        <p:spPr>
          <a:xfrm>
            <a:off x="703229" y="2286000"/>
            <a:ext cx="2146297" cy="16905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7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  <a:latin typeface="+mj-lt"/>
              </a:rPr>
              <a:t>Run Maxent!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31468-547B-3600-AEC1-F432911C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695959" y="860925"/>
            <a:ext cx="10800078" cy="5652041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35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7FD00-602C-423A-590B-ED0E38604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685209" y="850781"/>
            <a:ext cx="10821577" cy="5681328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F4AC2A-FFE9-0988-4100-613C92A3C550}"/>
              </a:ext>
            </a:extLst>
          </p:cNvPr>
          <p:cNvSpPr txBox="1"/>
          <p:nvPr/>
        </p:nvSpPr>
        <p:spPr>
          <a:xfrm>
            <a:off x="417652" y="4475024"/>
            <a:ext cx="272958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one of the clipped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bioclim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layers that we selected in the previous steps, during the Climate Layer Processing activity</a:t>
            </a:r>
          </a:p>
        </p:txBody>
      </p:sp>
    </p:spTree>
    <p:extLst>
      <p:ext uri="{BB962C8B-B14F-4D97-AF65-F5344CB8AC3E}">
        <p14:creationId xmlns:p14="http://schemas.microsoft.com/office/powerpoint/2010/main" val="13726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1210C-4A32-BABB-C624-3ABA46F1E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2"/>
          <a:stretch/>
        </p:blipFill>
        <p:spPr>
          <a:xfrm>
            <a:off x="685209" y="850781"/>
            <a:ext cx="10821577" cy="5653015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82928D-0EF7-EF8D-6C03-0BFC11C310FD}"/>
              </a:ext>
            </a:extLst>
          </p:cNvPr>
          <p:cNvSpPr txBox="1"/>
          <p:nvPr/>
        </p:nvSpPr>
        <p:spPr>
          <a:xfrm>
            <a:off x="353856" y="4883834"/>
            <a:ext cx="4537121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 file for Galax urceolata saved as .csv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Set the “X field” as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longitude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the “Y field” as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latitude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Make sure the “Geometry CRS” is set as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EPSG:4326 – WGS 84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Click “Add”.</a:t>
            </a:r>
          </a:p>
        </p:txBody>
      </p:sp>
    </p:spTree>
    <p:extLst>
      <p:ext uri="{BB962C8B-B14F-4D97-AF65-F5344CB8AC3E}">
        <p14:creationId xmlns:p14="http://schemas.microsoft.com/office/powerpoint/2010/main" val="364463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75FA-0C47-1FB4-FD1E-125DD3894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2"/>
          <a:stretch/>
        </p:blipFill>
        <p:spPr>
          <a:xfrm>
            <a:off x="685209" y="850781"/>
            <a:ext cx="10821577" cy="5653015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69367-E60F-43B2-C0DE-D7C84B7AE1FF}"/>
              </a:ext>
            </a:extLst>
          </p:cNvPr>
          <p:cNvSpPr txBox="1"/>
          <p:nvPr/>
        </p:nvSpPr>
        <p:spPr>
          <a:xfrm>
            <a:off x="353855" y="5225827"/>
            <a:ext cx="3739679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Galax urceolata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be displayed on top of the </a:t>
            </a:r>
            <a:r>
              <a:rPr 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bioclim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layer. They will be listed in the window “Layers”.</a:t>
            </a:r>
          </a:p>
        </p:txBody>
      </p:sp>
    </p:spTree>
    <p:extLst>
      <p:ext uri="{BB962C8B-B14F-4D97-AF65-F5344CB8AC3E}">
        <p14:creationId xmlns:p14="http://schemas.microsoft.com/office/powerpoint/2010/main" val="63886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C726C-C916-85D9-ACD4-83A0F0499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EA2447-515F-6DEB-4BE4-C72666E81098}"/>
              </a:ext>
            </a:extLst>
          </p:cNvPr>
          <p:cNvSpPr txBox="1"/>
          <p:nvPr/>
        </p:nvSpPr>
        <p:spPr>
          <a:xfrm>
            <a:off x="353856" y="4905173"/>
            <a:ext cx="338880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THE ALPHA HULL! 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 data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layer under “Input point layer”, set threshold to 1, and click “Run”.</a:t>
            </a:r>
          </a:p>
        </p:txBody>
      </p:sp>
    </p:spTree>
    <p:extLst>
      <p:ext uri="{BB962C8B-B14F-4D97-AF65-F5344CB8AC3E}">
        <p14:creationId xmlns:p14="http://schemas.microsoft.com/office/powerpoint/2010/main" val="195550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55AD3-88F6-9F33-E83A-BFABA875B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685209" y="850781"/>
            <a:ext cx="10821577" cy="5681328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2F15A-E843-29C3-A157-F85E13075D11}"/>
              </a:ext>
            </a:extLst>
          </p:cNvPr>
          <p:cNvSpPr txBox="1"/>
          <p:nvPr/>
        </p:nvSpPr>
        <p:spPr>
          <a:xfrm>
            <a:off x="343696" y="5232424"/>
            <a:ext cx="2739746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concave alpha hull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be displayed as a layer on top of the two previous layers.</a:t>
            </a:r>
          </a:p>
        </p:txBody>
      </p:sp>
    </p:spTree>
    <p:extLst>
      <p:ext uri="{BB962C8B-B14F-4D97-AF65-F5344CB8AC3E}">
        <p14:creationId xmlns:p14="http://schemas.microsoft.com/office/powerpoint/2010/main" val="401720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E568B-E3FB-D01D-4213-ADC56979EE5E}"/>
              </a:ext>
            </a:extLst>
          </p:cNvPr>
          <p:cNvSpPr txBox="1"/>
          <p:nvPr/>
        </p:nvSpPr>
        <p:spPr>
          <a:xfrm>
            <a:off x="-4" y="0"/>
            <a:ext cx="12192004" cy="769441"/>
          </a:xfrm>
          <a:prstGeom prst="rect">
            <a:avLst/>
          </a:prstGeom>
          <a:solidFill>
            <a:srgbClr val="CDE8BB"/>
          </a:solidFill>
          <a:ln w="254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48640"/>
            <a:r>
              <a:rPr lang="en-US" sz="4400" b="1" dirty="0">
                <a:solidFill>
                  <a:srgbClr val="4472C4"/>
                </a:solidFill>
              </a:rPr>
              <a:t>Create species-specific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C05A-91A4-739F-D1AE-2FECB044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9" r="188" b="63106"/>
          <a:stretch/>
        </p:blipFill>
        <p:spPr>
          <a:xfrm>
            <a:off x="1" y="6613450"/>
            <a:ext cx="12192000" cy="24454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83F6-2442-6CDF-C644-1D1821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8639838" y="3305839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A2CAE-4B9D-951B-FE73-6D3123317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9959" r="29260" b="63106"/>
          <a:stretch/>
        </p:blipFill>
        <p:spPr>
          <a:xfrm rot="5400000">
            <a:off x="-3305845" y="3312734"/>
            <a:ext cx="6858000" cy="246321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6897E5-BCD9-8432-B2F5-005182073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2"/>
          <a:stretch/>
        </p:blipFill>
        <p:spPr>
          <a:xfrm>
            <a:off x="685209" y="850782"/>
            <a:ext cx="10821577" cy="567189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9CA2BE-1646-A242-3C03-28D9CCB35AC8}"/>
              </a:ext>
            </a:extLst>
          </p:cNvPr>
          <p:cNvSpPr txBox="1"/>
          <p:nvPr/>
        </p:nvSpPr>
        <p:spPr>
          <a:xfrm>
            <a:off x="353856" y="4926439"/>
            <a:ext cx="4980144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DISTANCE MATRIX! Choose the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 data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for “Input point layer” and “Target point layer”. Then choose </a:t>
            </a:r>
            <a:r>
              <a:rPr 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abc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name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“Input unique ID field” and “Target unique ID field”. Click “Run”.</a:t>
            </a:r>
          </a:p>
        </p:txBody>
      </p:sp>
    </p:spTree>
    <p:extLst>
      <p:ext uri="{BB962C8B-B14F-4D97-AF65-F5344CB8AC3E}">
        <p14:creationId xmlns:p14="http://schemas.microsoft.com/office/powerpoint/2010/main" val="377815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862</Words>
  <Application>Microsoft Macintosh PowerPoint</Application>
  <PresentationFormat>Widescreen</PresentationFormat>
  <Paragraphs>111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 Ecological Niche Modeling Using Maxent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243</cp:revision>
  <dcterms:created xsi:type="dcterms:W3CDTF">2014-07-02T03:39:48Z</dcterms:created>
  <dcterms:modified xsi:type="dcterms:W3CDTF">2022-07-21T18:32:55Z</dcterms:modified>
</cp:coreProperties>
</file>